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6" r:id="rId5"/>
    <p:sldId id="265" r:id="rId6"/>
    <p:sldId id="260" r:id="rId7"/>
    <p:sldId id="267" r:id="rId8"/>
    <p:sldId id="268" r:id="rId9"/>
    <p:sldId id="269" r:id="rId10"/>
    <p:sldId id="270" r:id="rId11"/>
    <p:sldId id="272" r:id="rId12"/>
    <p:sldId id="261" r:id="rId13"/>
    <p:sldId id="271" r:id="rId14"/>
    <p:sldId id="273" r:id="rId15"/>
    <p:sldId id="274" r:id="rId16"/>
    <p:sldId id="262" r:id="rId17"/>
    <p:sldId id="278" r:id="rId18"/>
    <p:sldId id="276" r:id="rId19"/>
    <p:sldId id="277" r:id="rId20"/>
    <p:sldId id="275" r:id="rId21"/>
    <p:sldId id="263" r:id="rId22"/>
    <p:sldId id="264" r:id="rId23"/>
    <p:sldId id="279" r:id="rId24"/>
    <p:sldId id="258"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83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15/02/2017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764704"/>
            <a:ext cx="7772400" cy="1470025"/>
          </a:xfrm>
        </p:spPr>
        <p:txBody>
          <a:bodyPr/>
          <a:lstStyle/>
          <a:p>
            <a:r>
              <a:rPr lang="es-CO" dirty="0">
                <a:latin typeface="Algerian" panose="04020705040A02060702" pitchFamily="82" charset="0"/>
              </a:rPr>
              <a:t>TRES ESPIRITUS A MANERA DE RANAS</a:t>
            </a:r>
          </a:p>
        </p:txBody>
      </p:sp>
      <p:pic>
        <p:nvPicPr>
          <p:cNvPr id="4" name="Imagen 3"/>
          <p:cNvPicPr>
            <a:picLocks noChangeAspect="1"/>
          </p:cNvPicPr>
          <p:nvPr/>
        </p:nvPicPr>
        <p:blipFill>
          <a:blip r:embed="rId2"/>
          <a:stretch>
            <a:fillRect/>
          </a:stretch>
        </p:blipFill>
        <p:spPr>
          <a:xfrm>
            <a:off x="1439652" y="2546796"/>
            <a:ext cx="6264696" cy="3690516"/>
          </a:xfrm>
          <a:prstGeom prst="rect">
            <a:avLst/>
          </a:prstGeom>
        </p:spPr>
      </p:pic>
      <p:sp>
        <p:nvSpPr>
          <p:cNvPr id="5" name="Medio marco 4"/>
          <p:cNvSpPr/>
          <p:nvPr/>
        </p:nvSpPr>
        <p:spPr>
          <a:xfrm rot="16200000">
            <a:off x="2320026" y="4359140"/>
            <a:ext cx="914400" cy="3589548"/>
          </a:xfrm>
          <a:prstGeom prst="halfFrame">
            <a:avLst/>
          </a:prstGeom>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6" name="Medio marco 5"/>
          <p:cNvSpPr/>
          <p:nvPr/>
        </p:nvSpPr>
        <p:spPr>
          <a:xfrm rot="10800000">
            <a:off x="4801278" y="5711404"/>
            <a:ext cx="3324754" cy="958704"/>
          </a:xfrm>
          <a:prstGeom prst="halfFrame">
            <a:avLst/>
          </a:prstGeom>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1449278236"/>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dirty="0"/>
              <a:t>Comparemos </a:t>
            </a:r>
            <a:r>
              <a:rPr lang="es-CO" sz="2800" dirty="0">
                <a:solidFill>
                  <a:srgbClr val="FF0000"/>
                </a:solidFill>
              </a:rPr>
              <a:t>Isaías 66:22-23 </a:t>
            </a:r>
            <a:r>
              <a:rPr lang="es-CO" sz="2800" dirty="0"/>
              <a:t>con </a:t>
            </a:r>
            <a:r>
              <a:rPr lang="es-CO" sz="2800" dirty="0">
                <a:solidFill>
                  <a:srgbClr val="FF0000"/>
                </a:solidFill>
              </a:rPr>
              <a:t>Apocalipsis 22:1-2 </a:t>
            </a:r>
            <a:r>
              <a:rPr lang="es-CO" sz="2800" dirty="0"/>
              <a:t>y entenderemos mucho mejor la adoración verdadera y eterna en el día sábado.</a:t>
            </a:r>
          </a:p>
        </p:txBody>
      </p:sp>
      <p:sp>
        <p:nvSpPr>
          <p:cNvPr id="3" name="2 Marcador de contenido"/>
          <p:cNvSpPr>
            <a:spLocks noGrp="1"/>
          </p:cNvSpPr>
          <p:nvPr>
            <p:ph sz="half" idx="1"/>
          </p:nvPr>
        </p:nvSpPr>
        <p:spPr>
          <a:xfrm>
            <a:off x="454569" y="1844824"/>
            <a:ext cx="4038600" cy="4525963"/>
          </a:xfrm>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a:normAutofit fontScale="85000" lnSpcReduction="10000"/>
          </a:bodyPr>
          <a:lstStyle/>
          <a:p>
            <a:pPr marL="0" indent="0" algn="ctr">
              <a:buNone/>
            </a:pPr>
            <a:r>
              <a:rPr lang="es-CO" sz="2800" dirty="0"/>
              <a:t>Dice: “</a:t>
            </a:r>
            <a:r>
              <a:rPr lang="es-CO" sz="2800" b="1" i="1" dirty="0"/>
              <a:t>Porque como los cielos nuevos y la nueva tierra que yo hago permanecerán delante de mí", dice Jehová, "así permanecerá vuestra descendencia y vuestro nombre. 23 "Y de mes en mes, y de sábado en sábado, vendrán todos a adorar delante de mí", dice Jehová</a:t>
            </a:r>
            <a:r>
              <a:rPr lang="es-CO" sz="2800" dirty="0"/>
              <a:t>”.</a:t>
            </a:r>
          </a:p>
          <a:p>
            <a:pPr marL="0" indent="0" algn="ctr">
              <a:buNone/>
            </a:pPr>
            <a:r>
              <a:rPr lang="es-CO" dirty="0">
                <a:solidFill>
                  <a:srgbClr val="FF0000"/>
                </a:solidFill>
              </a:rPr>
              <a:t>Isaías 66:22,23</a:t>
            </a:r>
            <a:r>
              <a:rPr lang="es-CO" sz="2800" dirty="0">
                <a:solidFill>
                  <a:srgbClr val="FF0000"/>
                </a:solidFill>
              </a:rPr>
              <a:t>   </a:t>
            </a:r>
          </a:p>
        </p:txBody>
      </p:sp>
      <p:sp>
        <p:nvSpPr>
          <p:cNvPr id="4" name="Marcador de contenido 3"/>
          <p:cNvSpPr>
            <a:spLocks noGrp="1"/>
          </p:cNvSpPr>
          <p:nvPr>
            <p:ph sz="half" idx="2"/>
          </p:nvPr>
        </p:nvSpPr>
        <p:spPr>
          <a:xfrm>
            <a:off x="4676003" y="1844823"/>
            <a:ext cx="4038600" cy="4525963"/>
          </a:xfrm>
        </p:spPr>
        <p:style>
          <a:lnRef idx="1">
            <a:schemeClr val="accent4"/>
          </a:lnRef>
          <a:fillRef idx="2">
            <a:schemeClr val="accent4"/>
          </a:fillRef>
          <a:effectRef idx="1">
            <a:schemeClr val="accent4"/>
          </a:effectRef>
          <a:fontRef idx="minor">
            <a:schemeClr val="dk1"/>
          </a:fontRef>
        </p:style>
        <p:txBody>
          <a:bodyPr>
            <a:normAutofit fontScale="85000" lnSpcReduction="10000"/>
          </a:bodyPr>
          <a:lstStyle/>
          <a:p>
            <a:pPr marL="0" indent="0" algn="ctr">
              <a:buNone/>
            </a:pPr>
            <a:r>
              <a:rPr lang="es-CO" dirty="0"/>
              <a:t>“</a:t>
            </a:r>
            <a:r>
              <a:rPr lang="es-CO" b="1" i="1" dirty="0"/>
              <a:t>Después me mostró un río limpio, de agua de vida, resplandeciente como cristal, que fluía del trono de Dios y del Cordero. 2 En medio de la calle de la ciudad y a uno y otro lado del río estaba el árbol de la vida, que produce doce frutos, dando cada mes su fruto; y las hojas del árbol eran para la sanidad de las naciones</a:t>
            </a:r>
            <a:r>
              <a:rPr lang="es-CO" dirty="0"/>
              <a:t>”</a:t>
            </a:r>
          </a:p>
          <a:p>
            <a:pPr marL="0" indent="0" algn="ctr">
              <a:buNone/>
            </a:pPr>
            <a:r>
              <a:rPr lang="es-CO" dirty="0">
                <a:solidFill>
                  <a:srgbClr val="FF0000"/>
                </a:solidFill>
              </a:rPr>
              <a:t>Ap.22:1,2</a:t>
            </a:r>
          </a:p>
        </p:txBody>
      </p:sp>
    </p:spTree>
    <p:extLst>
      <p:ext uri="{BB962C8B-B14F-4D97-AF65-F5344CB8AC3E}">
        <p14:creationId xmlns:p14="http://schemas.microsoft.com/office/powerpoint/2010/main" val="3687424907"/>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79512" y="274638"/>
            <a:ext cx="8712968" cy="1210146"/>
          </a:xfrm>
        </p:spPr>
        <p:txBody>
          <a:bodyPr>
            <a:noAutofit/>
          </a:bodyPr>
          <a:lstStyle/>
          <a:p>
            <a:r>
              <a:rPr lang="es-CO" sz="2800" b="1" dirty="0"/>
              <a:t>Quiere decir que, de mes en mes y de sábado en sábado </a:t>
            </a:r>
            <a:r>
              <a:rPr lang="es-CO" sz="2800" b="1" u="sng" dirty="0"/>
              <a:t>iban por el fruto y las hojas del árbol de la vida.</a:t>
            </a:r>
          </a:p>
        </p:txBody>
      </p:sp>
      <p:sp>
        <p:nvSpPr>
          <p:cNvPr id="3" name="Marcador de contenido 2"/>
          <p:cNvSpPr>
            <a:spLocks noGrp="1"/>
          </p:cNvSpPr>
          <p:nvPr>
            <p:ph idx="1"/>
          </p:nvPr>
        </p:nvSpPr>
        <p:spPr>
          <a:xfrm>
            <a:off x="421196" y="1844824"/>
            <a:ext cx="8229600" cy="4752528"/>
          </a:xfrm>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sz="2800" dirty="0"/>
              <a:t>Noten que el ángel al dar las profecías del tiempo del fin en Daniel, usa las expresiones: "tardes y mañanas" </a:t>
            </a:r>
            <a:r>
              <a:rPr lang="es-CO" sz="2800" dirty="0">
                <a:solidFill>
                  <a:srgbClr val="FF0000"/>
                </a:solidFill>
              </a:rPr>
              <a:t>(Daniel 8:14) </a:t>
            </a:r>
            <a:r>
              <a:rPr lang="es-CO" sz="2800" dirty="0"/>
              <a:t>y luego en el </a:t>
            </a:r>
            <a:r>
              <a:rPr lang="es-CO" sz="2800" dirty="0">
                <a:solidFill>
                  <a:srgbClr val="FF0000"/>
                </a:solidFill>
              </a:rPr>
              <a:t>capítulo 9:24-27 </a:t>
            </a:r>
            <a:r>
              <a:rPr lang="es-CO" sz="2800" dirty="0"/>
              <a:t>dice: "semanas" mencionando la profecía mesiánica futura, y para recalcar que la semana tiene siete días, conforme a la creación.  </a:t>
            </a:r>
          </a:p>
          <a:p>
            <a:pPr marL="0" indent="0" algn="ctr">
              <a:buNone/>
            </a:pPr>
            <a:r>
              <a:rPr lang="es-CO" sz="2800" dirty="0"/>
              <a:t>El ángel usa expresiones de la creación del Génesis para recordarnos que El Dios del tiempo del fin es el mismo de la semana de la Creación en los 7 días, de tarde y mañana cada día. 6 Días para el hombre y el séptimo para Dios.</a:t>
            </a:r>
          </a:p>
          <a:p>
            <a:pPr marL="0" indent="0" algn="ctr">
              <a:buNone/>
            </a:pPr>
            <a:endParaRPr lang="es-CO" sz="2800" dirty="0"/>
          </a:p>
        </p:txBody>
      </p:sp>
    </p:spTree>
    <p:extLst>
      <p:ext uri="{BB962C8B-B14F-4D97-AF65-F5344CB8AC3E}">
        <p14:creationId xmlns:p14="http://schemas.microsoft.com/office/powerpoint/2010/main" val="350085051"/>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7"/>
            <a:ext cx="8229600" cy="1690029"/>
          </a:xfrm>
        </p:spPr>
        <p:txBody>
          <a:bodyPr>
            <a:noAutofit/>
          </a:bodyPr>
          <a:lstStyle/>
          <a:p>
            <a:r>
              <a:rPr lang="es-CO" sz="2400" dirty="0"/>
              <a:t> "</a:t>
            </a:r>
            <a:r>
              <a:rPr lang="es-CO" sz="2400" b="1" dirty="0"/>
              <a:t>Acuérdate del sábado para santificarlo. 9 Seis días trabajarás y harás toda tu obra, 10 pero el séptimo día es de reposo para Jehová, tu Dios; no hagas en él obra alguna, tú, ni tu hijo, ni tu hija, ni tu siervo, ni tu criada, ni tu bestia, ni el extranjero que está dentro de tus puertas</a:t>
            </a:r>
            <a:r>
              <a:rPr lang="es-CO" sz="2400" dirty="0"/>
              <a:t>”</a:t>
            </a:r>
          </a:p>
        </p:txBody>
      </p:sp>
      <p:sp>
        <p:nvSpPr>
          <p:cNvPr id="3" name="Marcador de contenido 2"/>
          <p:cNvSpPr>
            <a:spLocks noGrp="1"/>
          </p:cNvSpPr>
          <p:nvPr>
            <p:ph idx="1"/>
          </p:nvPr>
        </p:nvSpPr>
        <p:spPr>
          <a:xfrm>
            <a:off x="457200" y="5373216"/>
            <a:ext cx="8229600" cy="1296144"/>
          </a:xfrm>
        </p:spPr>
        <p:txBody>
          <a:bodyPr/>
          <a:lstStyle/>
          <a:p>
            <a:pPr marL="0" indent="0">
              <a:buNone/>
            </a:pPr>
            <a:r>
              <a:rPr lang="es-CO" b="1" dirty="0"/>
              <a:t>Dios dice: Trabaja seis días, ya sea en el campo o en la oficina, pero el sábado, dedícamelo a mi</a:t>
            </a:r>
          </a:p>
        </p:txBody>
      </p:sp>
      <p:pic>
        <p:nvPicPr>
          <p:cNvPr id="5" name="Imagen 4"/>
          <p:cNvPicPr>
            <a:picLocks noChangeAspect="1"/>
          </p:cNvPicPr>
          <p:nvPr/>
        </p:nvPicPr>
        <p:blipFill>
          <a:blip r:embed="rId2"/>
          <a:stretch>
            <a:fillRect/>
          </a:stretch>
        </p:blipFill>
        <p:spPr>
          <a:xfrm>
            <a:off x="0" y="2132856"/>
            <a:ext cx="3203848" cy="3096344"/>
          </a:xfrm>
          <a:prstGeom prst="rect">
            <a:avLst/>
          </a:prstGeom>
        </p:spPr>
      </p:pic>
      <p:pic>
        <p:nvPicPr>
          <p:cNvPr id="6" name="Imagen 5"/>
          <p:cNvPicPr>
            <a:picLocks noChangeAspect="1"/>
          </p:cNvPicPr>
          <p:nvPr/>
        </p:nvPicPr>
        <p:blipFill>
          <a:blip r:embed="rId3"/>
          <a:stretch>
            <a:fillRect/>
          </a:stretch>
        </p:blipFill>
        <p:spPr>
          <a:xfrm>
            <a:off x="3347864" y="2134442"/>
            <a:ext cx="2743200" cy="3093171"/>
          </a:xfrm>
          <a:prstGeom prst="rect">
            <a:avLst/>
          </a:prstGeom>
        </p:spPr>
      </p:pic>
      <p:pic>
        <p:nvPicPr>
          <p:cNvPr id="8" name="Imagen 7"/>
          <p:cNvPicPr>
            <a:picLocks noChangeAspect="1"/>
          </p:cNvPicPr>
          <p:nvPr/>
        </p:nvPicPr>
        <p:blipFill>
          <a:blip r:embed="rId4"/>
          <a:stretch>
            <a:fillRect/>
          </a:stretch>
        </p:blipFill>
        <p:spPr>
          <a:xfrm>
            <a:off x="6235080" y="2132856"/>
            <a:ext cx="3017440" cy="3072171"/>
          </a:xfrm>
          <a:prstGeom prst="rect">
            <a:avLst/>
          </a:prstGeom>
        </p:spPr>
      </p:pic>
    </p:spTree>
    <p:extLst>
      <p:ext uri="{BB962C8B-B14F-4D97-AF65-F5344CB8AC3E}">
        <p14:creationId xmlns:p14="http://schemas.microsoft.com/office/powerpoint/2010/main" val="330472720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O" b="1" dirty="0"/>
              <a:t>¿Qué sucede con la marca de la bestia?</a:t>
            </a:r>
          </a:p>
        </p:txBody>
      </p:sp>
      <p:sp>
        <p:nvSpPr>
          <p:cNvPr id="3" name="Marcador de contenido 2"/>
          <p:cNvSpPr>
            <a:spLocks noGrp="1"/>
          </p:cNvSpPr>
          <p:nvPr>
            <p:ph idx="1"/>
          </p:nvPr>
        </p:nvSpPr>
        <p:spPr>
          <a:xfrm>
            <a:off x="457200" y="1600200"/>
            <a:ext cx="8229600" cy="4853136"/>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pPr marL="0" indent="0" algn="ctr">
              <a:buNone/>
            </a:pPr>
            <a:r>
              <a:rPr lang="es-CO" dirty="0"/>
              <a:t>Esto en contraste con la marca de la bestia que se basa en el número 6 o sea, hasta el día sexto del hombre, desterrando al Dios del Séptimo Día y anteponiendo al hombre. </a:t>
            </a:r>
          </a:p>
          <a:p>
            <a:pPr marL="0" indent="0" algn="ctr">
              <a:buNone/>
            </a:pPr>
            <a:endParaRPr lang="es-CO" dirty="0"/>
          </a:p>
          <a:p>
            <a:pPr marL="0" indent="0" algn="ctr">
              <a:buNone/>
            </a:pPr>
            <a:r>
              <a:rPr lang="es-CO" dirty="0"/>
              <a:t>Por eso la marca se dice que es número de hombre, recordándonos nuevamente lo creado en el sexto día, el hombre, pero sacando al Creador. </a:t>
            </a:r>
          </a:p>
          <a:p>
            <a:pPr marL="0" indent="0" algn="ctr">
              <a:buNone/>
            </a:pPr>
            <a:endParaRPr lang="es-CO" dirty="0"/>
          </a:p>
          <a:p>
            <a:pPr marL="0" indent="0" algn="ctr">
              <a:buNone/>
            </a:pPr>
            <a:r>
              <a:rPr lang="es-CO" dirty="0"/>
              <a:t> Es la marca de la bestia hecha por Satanás. </a:t>
            </a:r>
          </a:p>
          <a:p>
            <a:pPr marL="0" indent="0" algn="ctr">
              <a:buNone/>
            </a:pPr>
            <a:r>
              <a:rPr lang="es-CO" dirty="0">
                <a:solidFill>
                  <a:srgbClr val="FF0000"/>
                </a:solidFill>
              </a:rPr>
              <a:t>Mateo 16:23</a:t>
            </a:r>
            <a:r>
              <a:rPr lang="es-CO" dirty="0"/>
              <a:t> dice: “</a:t>
            </a:r>
            <a:r>
              <a:rPr lang="es-CO" b="1" i="1" dirty="0"/>
              <a:t>Pero él, volviéndose, dijo a Pedro: --¡Quítate de delante de mí, Satanás! Me eres tropiezo, porque no pones la mira en las cosas de Dios, sino en las de los hombres</a:t>
            </a:r>
            <a:r>
              <a:rPr lang="es-CO" dirty="0"/>
              <a:t>”.</a:t>
            </a:r>
          </a:p>
        </p:txBody>
      </p:sp>
    </p:spTree>
    <p:extLst>
      <p:ext uri="{BB962C8B-B14F-4D97-AF65-F5344CB8AC3E}">
        <p14:creationId xmlns:p14="http://schemas.microsoft.com/office/powerpoint/2010/main" val="28647700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circle(in)">
                                      <p:cBhvr>
                                        <p:cTn id="1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style>
          <a:lnRef idx="2">
            <a:schemeClr val="dk1"/>
          </a:lnRef>
          <a:fillRef idx="1">
            <a:schemeClr val="lt1"/>
          </a:fillRef>
          <a:effectRef idx="0">
            <a:schemeClr val="dk1"/>
          </a:effectRef>
          <a:fontRef idx="minor">
            <a:schemeClr val="dk1"/>
          </a:fontRef>
        </p:style>
        <p:txBody>
          <a:bodyPr>
            <a:normAutofit fontScale="85000" lnSpcReduction="10000"/>
          </a:bodyPr>
          <a:lstStyle/>
          <a:p>
            <a:pPr marL="0" indent="0" algn="ctr">
              <a:buNone/>
            </a:pPr>
            <a:r>
              <a:rPr lang="es-CO" dirty="0"/>
              <a:t>Por esa razón Dios usa siempre el número 7. Es número del Dios verdadero. Esto es lo que declara </a:t>
            </a:r>
            <a:r>
              <a:rPr lang="es-CO" dirty="0">
                <a:solidFill>
                  <a:srgbClr val="FF0000"/>
                </a:solidFill>
              </a:rPr>
              <a:t>Hebreos 4:4,9 </a:t>
            </a:r>
            <a:r>
              <a:rPr lang="es-CO" dirty="0"/>
              <a:t>con respecto al reposo en el día séptimo </a:t>
            </a:r>
            <a:r>
              <a:rPr lang="es-CO" u="sng" dirty="0"/>
              <a:t>en Cristo</a:t>
            </a:r>
            <a:r>
              <a:rPr lang="es-CO" dirty="0"/>
              <a:t>, ya que de nada sirve guardar el sábado sin Cristo. Y de la misma forma, de nada sirve creer en cristo, si no se guarda el sábado. </a:t>
            </a:r>
            <a:r>
              <a:rPr lang="es-CO" dirty="0">
                <a:solidFill>
                  <a:srgbClr val="FF0000"/>
                </a:solidFill>
              </a:rPr>
              <a:t>(Ver Juan 14:15).  </a:t>
            </a:r>
          </a:p>
          <a:p>
            <a:pPr marL="0" indent="0" algn="ctr">
              <a:buNone/>
            </a:pPr>
            <a:endParaRPr lang="es-CO" dirty="0"/>
          </a:p>
          <a:p>
            <a:pPr marL="0" indent="0" algn="ctr">
              <a:buNone/>
            </a:pPr>
            <a:r>
              <a:rPr lang="es-CO" dirty="0">
                <a:solidFill>
                  <a:srgbClr val="FF0000"/>
                </a:solidFill>
              </a:rPr>
              <a:t>Herb.4:4,9 </a:t>
            </a:r>
            <a:r>
              <a:rPr lang="es-CO" dirty="0"/>
              <a:t>dice: “</a:t>
            </a:r>
            <a:r>
              <a:rPr lang="es-CO" b="1" i="1" dirty="0"/>
              <a:t>pues en cierto lugar dijo así del séptimo día: "Y reposó Dios de todas sus obras en el séptimo día“. “Por tanto, queda un reposo para el pueblo de Dios</a:t>
            </a:r>
            <a:r>
              <a:rPr lang="es-CO" dirty="0"/>
              <a:t>”.</a:t>
            </a:r>
          </a:p>
          <a:p>
            <a:pPr marL="0" indent="0">
              <a:buNone/>
            </a:pPr>
            <a:endParaRPr lang="es-CO" dirty="0"/>
          </a:p>
          <a:p>
            <a:pPr marL="0" indent="0" algn="ctr">
              <a:buNone/>
            </a:pPr>
            <a:r>
              <a:rPr lang="es-CO" dirty="0"/>
              <a:t>Pero notemos como después de Josué, se vuelve a hablar de ese reposo dando a entender que es en lo futuro. Y como señal de ese reposo en Cristo, el día suyo que El mismo hizo y señala en observancia por la eternidad. </a:t>
            </a:r>
          </a:p>
        </p:txBody>
      </p:sp>
    </p:spTree>
    <p:extLst>
      <p:ext uri="{BB962C8B-B14F-4D97-AF65-F5344CB8AC3E}">
        <p14:creationId xmlns:p14="http://schemas.microsoft.com/office/powerpoint/2010/main" val="2253604119"/>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effectLst>
            <a:glow rad="228600">
              <a:schemeClr val="accent1">
                <a:satMod val="175000"/>
                <a:alpha val="40000"/>
              </a:schemeClr>
            </a:glow>
          </a:effectLst>
        </p:spPr>
        <p:style>
          <a:lnRef idx="2">
            <a:schemeClr val="accent5"/>
          </a:lnRef>
          <a:fillRef idx="1">
            <a:schemeClr val="lt1"/>
          </a:fillRef>
          <a:effectRef idx="0">
            <a:schemeClr val="accent5"/>
          </a:effectRef>
          <a:fontRef idx="minor">
            <a:schemeClr val="dk1"/>
          </a:fontRef>
        </p:style>
        <p:txBody>
          <a:bodyPr>
            <a:normAutofit fontScale="92500" lnSpcReduction="20000"/>
          </a:bodyPr>
          <a:lstStyle/>
          <a:p>
            <a:pPr marL="0" indent="0" algn="ctr">
              <a:buNone/>
            </a:pPr>
            <a:r>
              <a:rPr lang="es-CO" sz="3500" b="1" dirty="0"/>
              <a:t>Leamos los siguientes pasajes.</a:t>
            </a:r>
          </a:p>
          <a:p>
            <a:pPr marL="0" indent="0" algn="ctr">
              <a:buNone/>
            </a:pPr>
            <a:r>
              <a:rPr lang="es-CO" sz="2800" dirty="0">
                <a:solidFill>
                  <a:srgbClr val="FF0000"/>
                </a:solidFill>
              </a:rPr>
              <a:t>Mateo 11:28-30</a:t>
            </a:r>
            <a:r>
              <a:rPr lang="es-CO" dirty="0"/>
              <a:t>. “</a:t>
            </a:r>
            <a:r>
              <a:rPr lang="es-CO" sz="2800" b="1" i="1" dirty="0"/>
              <a:t>Venid a mí todos los que estáis trabajados y cargados, y yo os haré descansar. 29 Llevad mi yugo sobre vosotros y aprended de mí, que soy manso y humilde de corazón, y hallaréis descanso para vuestras almas,  30 porque mi yugo es fácil y ligera mi carga</a:t>
            </a:r>
            <a:r>
              <a:rPr lang="es-CO" dirty="0"/>
              <a:t>“.</a:t>
            </a:r>
          </a:p>
          <a:p>
            <a:pPr marL="0" indent="0" algn="ctr">
              <a:buNone/>
            </a:pPr>
            <a:r>
              <a:rPr lang="es-CO" sz="2800" dirty="0"/>
              <a:t>El descanso de la carga de pecados se obtiene es en Cristo, y ahora, al estar “</a:t>
            </a:r>
            <a:r>
              <a:rPr lang="es-CO" sz="2800" u="sng" dirty="0"/>
              <a:t>en cristo</a:t>
            </a:r>
            <a:r>
              <a:rPr lang="es-CO" sz="2800" dirty="0"/>
              <a:t>”, llevamos el “yugo”, de la </a:t>
            </a:r>
            <a:r>
              <a:rPr lang="es-CO" sz="2800" u="sng" dirty="0"/>
              <a:t>obediencia</a:t>
            </a:r>
            <a:r>
              <a:rPr lang="es-CO" sz="2800" dirty="0"/>
              <a:t>, y obtenemos el verdadero “descanso”.</a:t>
            </a:r>
            <a:br>
              <a:rPr lang="es-CO" dirty="0"/>
            </a:br>
            <a:endParaRPr lang="es-CO" dirty="0"/>
          </a:p>
          <a:p>
            <a:pPr marL="0" indent="0" algn="ctr">
              <a:buNone/>
            </a:pPr>
            <a:r>
              <a:rPr lang="es-CO" sz="3000" dirty="0">
                <a:solidFill>
                  <a:srgbClr val="FF0000"/>
                </a:solidFill>
              </a:rPr>
              <a:t>Juan 15:5</a:t>
            </a:r>
            <a:r>
              <a:rPr lang="es-CO" sz="3000" dirty="0"/>
              <a:t>. "</a:t>
            </a:r>
            <a:r>
              <a:rPr lang="es-CO" sz="3000" b="1" i="1" dirty="0"/>
              <a:t>Yo soy la vid, vosotros los pámpanos; el que permanece en mí y yo en él, este lleva mucho fruto, porque </a:t>
            </a:r>
            <a:r>
              <a:rPr lang="es-CO" sz="3000" b="1" i="1" u="sng" dirty="0"/>
              <a:t>separados de mí</a:t>
            </a:r>
            <a:r>
              <a:rPr lang="es-CO" sz="3000" b="1" i="1" dirty="0"/>
              <a:t> nada podéis hacer”.</a:t>
            </a:r>
          </a:p>
          <a:p>
            <a:pPr marL="0" indent="0" algn="ctr">
              <a:buNone/>
            </a:pPr>
            <a:r>
              <a:rPr lang="es-CO" sz="3000" dirty="0"/>
              <a:t>El fruto de una vida transformada, es el reflejo de la obediencia a los Mandamientos de Dios. Y esto nunca se logra sin estar unidos a Cristo. </a:t>
            </a:r>
            <a:r>
              <a:rPr lang="es-CO" sz="3000" b="1" i="1" dirty="0"/>
              <a:t> </a:t>
            </a:r>
          </a:p>
        </p:txBody>
      </p:sp>
    </p:spTree>
    <p:extLst>
      <p:ext uri="{BB962C8B-B14F-4D97-AF65-F5344CB8AC3E}">
        <p14:creationId xmlns:p14="http://schemas.microsoft.com/office/powerpoint/2010/main" val="16519794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336704"/>
          </a:xfrm>
          <a:noFill/>
          <a:ln w="9525" cap="flat" cmpd="sng" algn="ctr">
            <a:solidFill>
              <a:schemeClr val="dk1"/>
            </a:solidFill>
            <a:prstDash val="solid"/>
            <a:round/>
            <a:headEnd type="none" w="med" len="med"/>
            <a:tailEnd type="none" w="med" len="med"/>
          </a:ln>
          <a:effectLst>
            <a:glow rad="101600">
              <a:schemeClr val="tx1">
                <a:alpha val="60000"/>
              </a:schemeClr>
            </a:glow>
          </a:effectLst>
        </p:spPr>
        <p:style>
          <a:lnRef idx="0">
            <a:scrgbClr r="0" g="0" b="0"/>
          </a:lnRef>
          <a:fillRef idx="0">
            <a:scrgbClr r="0" g="0" b="0"/>
          </a:fillRef>
          <a:effectRef idx="0">
            <a:scrgbClr r="0" g="0" b="0"/>
          </a:effectRef>
          <a:fontRef idx="minor">
            <a:schemeClr val="dk1"/>
          </a:fontRef>
        </p:style>
        <p:txBody>
          <a:bodyPr>
            <a:normAutofit fontScale="85000" lnSpcReduction="20000"/>
          </a:bodyPr>
          <a:lstStyle/>
          <a:p>
            <a:pPr marL="0" indent="0" algn="ctr">
              <a:buNone/>
            </a:pPr>
            <a:r>
              <a:rPr lang="es-CO" b="1" dirty="0"/>
              <a:t>Y los pasajes que citábamos anteriormente: </a:t>
            </a:r>
          </a:p>
          <a:p>
            <a:pPr marL="0" indent="0" algn="ctr">
              <a:buNone/>
            </a:pPr>
            <a:endParaRPr lang="es-CO" sz="2800" dirty="0"/>
          </a:p>
          <a:p>
            <a:pPr marL="0" indent="0" algn="ctr">
              <a:buNone/>
            </a:pPr>
            <a:r>
              <a:rPr lang="es-CO" sz="3000" dirty="0">
                <a:solidFill>
                  <a:srgbClr val="FF0000"/>
                </a:solidFill>
              </a:rPr>
              <a:t>Hebreos 4:4,9</a:t>
            </a:r>
            <a:r>
              <a:rPr lang="es-CO" sz="2800" dirty="0"/>
              <a:t>. “Pues en cierto lugar dijo así del séptimo día: "Y reposó Dios de todas sus obrasen el séptimo día". Por tanto, queda un reposo para el pueblo de Dios”,</a:t>
            </a:r>
          </a:p>
          <a:p>
            <a:pPr marL="0" indent="0" algn="ctr">
              <a:buNone/>
            </a:pPr>
            <a:r>
              <a:rPr lang="es-CO" sz="2800" dirty="0"/>
              <a:t>Note que dice: “Queda un reposo “</a:t>
            </a:r>
            <a:r>
              <a:rPr lang="es-CO" sz="2800" u="sng" dirty="0"/>
              <a:t>para el pueblo de Dios</a:t>
            </a:r>
            <a:r>
              <a:rPr lang="es-CO" sz="2800" dirty="0"/>
              <a:t>”. Debe identificarse al “pueblo de Dios”, porque es este pueblo el que guarda ese día especifico, el séptimo día, Sábado.</a:t>
            </a:r>
          </a:p>
          <a:p>
            <a:pPr marL="0" indent="0" algn="ctr">
              <a:buNone/>
            </a:pPr>
            <a:r>
              <a:rPr lang="es-CO" dirty="0"/>
              <a:t> </a:t>
            </a:r>
          </a:p>
          <a:p>
            <a:pPr marL="0" indent="0" algn="ctr">
              <a:buNone/>
            </a:pPr>
            <a:r>
              <a:rPr lang="es-CO" sz="3000" dirty="0">
                <a:solidFill>
                  <a:srgbClr val="FF0000"/>
                </a:solidFill>
              </a:rPr>
              <a:t>Ap.21.5</a:t>
            </a:r>
            <a:r>
              <a:rPr lang="es-CO" sz="3000" dirty="0"/>
              <a:t>. </a:t>
            </a:r>
            <a:r>
              <a:rPr lang="es-CO" sz="3000" b="1" i="1" dirty="0"/>
              <a:t>El que estaba sentado en el trono dijo: "</a:t>
            </a:r>
            <a:r>
              <a:rPr lang="es-CO" sz="3000" b="1" i="1" u="sng" dirty="0"/>
              <a:t>Yo hago nuevas todas las cosas</a:t>
            </a:r>
            <a:r>
              <a:rPr lang="es-CO" sz="3000" b="1" i="1" dirty="0"/>
              <a:t>". Me dijo: "Escribe, porque estas palabras son fieles y verdaderas</a:t>
            </a:r>
            <a:r>
              <a:rPr lang="es-CO" sz="3000" dirty="0"/>
              <a:t>“</a:t>
            </a:r>
          </a:p>
          <a:p>
            <a:pPr marL="0" indent="0" algn="ctr">
              <a:buNone/>
            </a:pPr>
            <a:r>
              <a:rPr lang="es-CO" sz="3000" dirty="0"/>
              <a:t>Una bes que transcurran, los 6000 años de pecado, el séptimo milenio, y sea exterminados totalmente los pecadores de este mundo, Cristo procederá a hacer nuevamente todas las cosas, como al principio, incluyendo la observancia del séptimo día, sábado.</a:t>
            </a:r>
          </a:p>
        </p:txBody>
      </p:sp>
    </p:spTree>
    <p:extLst>
      <p:ext uri="{BB962C8B-B14F-4D97-AF65-F5344CB8AC3E}">
        <p14:creationId xmlns:p14="http://schemas.microsoft.com/office/powerpoint/2010/main" val="113665447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1000"/>
                                        <p:tgtEl>
                                          <p:spTgt spid="3">
                                            <p:txEl>
                                              <p:pRg st="5" end="5"/>
                                            </p:txEl>
                                          </p:spTgt>
                                        </p:tgtEl>
                                      </p:cBhvr>
                                    </p:animEffect>
                                    <p:anim calcmode="lin" valueType="num">
                                      <p:cBhvr>
                                        <p:cTn id="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fade">
                                      <p:cBhvr>
                                        <p:cTn id="12" dur="1000"/>
                                        <p:tgtEl>
                                          <p:spTgt spid="3">
                                            <p:txEl>
                                              <p:pRg st="6" end="6"/>
                                            </p:txEl>
                                          </p:spTgt>
                                        </p:tgtEl>
                                      </p:cBhvr>
                                    </p:animEffect>
                                    <p:anim calcmode="lin" valueType="num">
                                      <p:cBhvr>
                                        <p:cTn id="1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a:effectLst>
            <a:glow rad="228600">
              <a:schemeClr val="accent2">
                <a:satMod val="175000"/>
                <a:alpha val="4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fontScale="77500" lnSpcReduction="20000"/>
          </a:bodyPr>
          <a:lstStyle/>
          <a:p>
            <a:pPr marL="0" indent="0" algn="ctr">
              <a:buNone/>
            </a:pPr>
            <a:r>
              <a:rPr lang="es-CO" sz="2800" dirty="0"/>
              <a:t>Es por eso que </a:t>
            </a:r>
            <a:r>
              <a:rPr lang="es-CO" sz="2800" dirty="0">
                <a:solidFill>
                  <a:srgbClr val="FF0000"/>
                </a:solidFill>
              </a:rPr>
              <a:t>Isaías 66:22-23</a:t>
            </a:r>
            <a:r>
              <a:rPr lang="es-CO" sz="2800" dirty="0"/>
              <a:t>. dice: "</a:t>
            </a:r>
            <a:r>
              <a:rPr lang="es-CO" sz="2800" b="1" i="1" dirty="0"/>
              <a:t>Porque como los cielos nuevos y la nueva tierra que yo hago permanecerán delante de mí", dice Jehová, "así permanecerá vuestra descendencia y vuestro nombre. 23 "Y de mes en mes, y de sábado en sábado, vendrán todos a adorar delante de mí", dice Jehová.</a:t>
            </a:r>
          </a:p>
          <a:p>
            <a:pPr marL="0" indent="0" algn="ctr">
              <a:buNone/>
            </a:pPr>
            <a:r>
              <a:rPr lang="es-CO" sz="2800" dirty="0"/>
              <a:t>El texto dice que la creación de Génesis 1 y 2: se repetirá, y como para que nos quede ninguna duda, Dios estampa su firma: “DICE JEHOVÁ”. Y cuando Dios dice algo, es porque es así. </a:t>
            </a:r>
            <a:r>
              <a:rPr lang="es-CO" sz="2800" dirty="0">
                <a:solidFill>
                  <a:srgbClr val="FF0000"/>
                </a:solidFill>
              </a:rPr>
              <a:t>(Ver Num.23:19). </a:t>
            </a:r>
          </a:p>
          <a:p>
            <a:pPr marL="0" indent="0">
              <a:buNone/>
            </a:pPr>
            <a:endParaRPr lang="es-CO" dirty="0"/>
          </a:p>
          <a:p>
            <a:pPr marL="0" indent="0" algn="ctr">
              <a:buNone/>
            </a:pPr>
            <a:r>
              <a:rPr lang="es-CO" dirty="0">
                <a:solidFill>
                  <a:srgbClr val="FF0000"/>
                </a:solidFill>
              </a:rPr>
              <a:t>Apocalipsis 22:1-2</a:t>
            </a:r>
            <a:r>
              <a:rPr lang="es-CO" dirty="0"/>
              <a:t>. </a:t>
            </a:r>
            <a:r>
              <a:rPr lang="es-CO" b="1" i="1" dirty="0"/>
              <a:t>Después me mostró un río limpio, de agua de vida, resplandeciente como cristal, que fluía del trono de Dios y del Cordero. 2 En medio de la calle de la ciudad y a uno y otro lado del río estaba el árbol de la vida, que produce doce frutos, dando cada mes su fruto; y las hojas del árbol eran para la sanidad de las naciones.</a:t>
            </a:r>
          </a:p>
          <a:p>
            <a:pPr marL="0" indent="0" algn="ctr">
              <a:buNone/>
            </a:pPr>
            <a:r>
              <a:rPr lang="es-CO" dirty="0"/>
              <a:t>Los redimidos necesitan adorar al Creador, y también comer del árbol de la vida, por ende acudirán cada sábado, y cada mes a la Santa ciudad de Jerusalén para disfrutar de este privilegió por la eternidad. </a:t>
            </a:r>
          </a:p>
          <a:p>
            <a:pPr marL="0" indent="0" algn="ctr">
              <a:buNone/>
            </a:pPr>
            <a:endParaRPr lang="es-CO" b="1" i="1" dirty="0"/>
          </a:p>
          <a:p>
            <a:endParaRPr lang="es-CO" dirty="0"/>
          </a:p>
        </p:txBody>
      </p:sp>
    </p:spTree>
    <p:extLst>
      <p:ext uri="{BB962C8B-B14F-4D97-AF65-F5344CB8AC3E}">
        <p14:creationId xmlns:p14="http://schemas.microsoft.com/office/powerpoint/2010/main" val="410548555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CO" sz="3200" b="1" dirty="0"/>
              <a:t>Esa incontable multitud de redimidos se reunirán cada mes y cada sábado en la santa ciudad para adorar al Creador del universo.</a:t>
            </a:r>
          </a:p>
        </p:txBody>
      </p:sp>
      <p:sp>
        <p:nvSpPr>
          <p:cNvPr id="3" name="Marcador de contenido 2"/>
          <p:cNvSpPr>
            <a:spLocks noGrp="1"/>
          </p:cNvSpPr>
          <p:nvPr>
            <p:ph idx="1"/>
          </p:nvPr>
        </p:nvSpPr>
        <p:spPr>
          <a:xfrm>
            <a:off x="457200" y="5589240"/>
            <a:ext cx="8229600" cy="968971"/>
          </a:xfrm>
        </p:spPr>
        <p:txBody>
          <a:bodyPr>
            <a:normAutofit fontScale="92500" lnSpcReduction="10000"/>
          </a:bodyPr>
          <a:lstStyle/>
          <a:p>
            <a:pPr marL="0" indent="0" algn="ctr">
              <a:buNone/>
            </a:pPr>
            <a:r>
              <a:rPr lang="es-CO" b="1" dirty="0"/>
              <a:t>Será un privilegio y un honor ver a Cristo cara a cara, y escuchar su melodiosa vos</a:t>
            </a:r>
          </a:p>
        </p:txBody>
      </p:sp>
      <p:pic>
        <p:nvPicPr>
          <p:cNvPr id="4" name="Imagen 3"/>
          <p:cNvPicPr>
            <a:picLocks noChangeAspect="1"/>
          </p:cNvPicPr>
          <p:nvPr/>
        </p:nvPicPr>
        <p:blipFill>
          <a:blip r:embed="rId2"/>
          <a:stretch>
            <a:fillRect/>
          </a:stretch>
        </p:blipFill>
        <p:spPr>
          <a:xfrm>
            <a:off x="1367643" y="1703239"/>
            <a:ext cx="6408713" cy="360040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1271647475"/>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CO" b="1" dirty="0">
                <a:solidFill>
                  <a:srgbClr val="FF0000"/>
                </a:solidFill>
              </a:rPr>
              <a:t>Tres espíritus semejantes a ranas</a:t>
            </a:r>
            <a:br>
              <a:rPr lang="es-CO" b="1" dirty="0">
                <a:solidFill>
                  <a:srgbClr val="FF0000"/>
                </a:solidFill>
              </a:rPr>
            </a:br>
            <a:r>
              <a:rPr lang="es-CO" b="1" dirty="0">
                <a:solidFill>
                  <a:srgbClr val="FF0000"/>
                </a:solidFill>
              </a:rPr>
              <a:t>Trinidad satánica</a:t>
            </a:r>
          </a:p>
        </p:txBody>
      </p:sp>
      <p:sp>
        <p:nvSpPr>
          <p:cNvPr id="3" name="Marcador de contenido 2"/>
          <p:cNvSpPr>
            <a:spLocks noGrp="1"/>
          </p:cNvSpPr>
          <p:nvPr>
            <p:ph idx="1"/>
          </p:nvPr>
        </p:nvSpPr>
        <p:spPr>
          <a:xfrm>
            <a:off x="457200" y="1600201"/>
            <a:ext cx="4546848" cy="2980928"/>
          </a:xfrm>
        </p:spPr>
        <p:txBody>
          <a:bodyPr>
            <a:normAutofit lnSpcReduction="10000"/>
          </a:bodyPr>
          <a:lstStyle/>
          <a:p>
            <a:r>
              <a:rPr lang="es-CO" dirty="0"/>
              <a:t>Vi salir de la boca del dragón, de la boca de la bestia y de la boca del falso profeta, tres espíritus inmundos semejantes a ranas. </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5148064" y="1700808"/>
            <a:ext cx="3538736" cy="2880320"/>
          </a:xfrm>
          <a:prstGeom prst="rect">
            <a:avLst/>
          </a:prstGeom>
        </p:spPr>
      </p:pic>
      <p:sp>
        <p:nvSpPr>
          <p:cNvPr id="5" name="Rectángulo 4"/>
          <p:cNvSpPr/>
          <p:nvPr/>
        </p:nvSpPr>
        <p:spPr>
          <a:xfrm>
            <a:off x="1187624" y="4864298"/>
            <a:ext cx="7056784" cy="1815882"/>
          </a:xfrm>
          <a:prstGeom prst="rect">
            <a:avLst/>
          </a:prstGeom>
        </p:spPr>
        <p:txBody>
          <a:bodyPr wrap="square">
            <a:spAutoFit/>
          </a:bodyPr>
          <a:lstStyle/>
          <a:p>
            <a:r>
              <a:rPr lang="es-CO" sz="2800" dirty="0"/>
              <a:t>Son espíritus de demonios, que hacen señales y van a los reyes de la tierra en todo el mundo para reunirlos para la batalla de aquel gran día del Dios Todopoderoso. </a:t>
            </a:r>
            <a:r>
              <a:rPr lang="es-CO" sz="2800" dirty="0">
                <a:solidFill>
                  <a:srgbClr val="FF0000"/>
                </a:solidFill>
              </a:rPr>
              <a:t>Ap.16:13,14.</a:t>
            </a:r>
          </a:p>
        </p:txBody>
      </p:sp>
    </p:spTree>
    <p:extLst>
      <p:ext uri="{BB962C8B-B14F-4D97-AF65-F5344CB8AC3E}">
        <p14:creationId xmlns:p14="http://schemas.microsoft.com/office/powerpoint/2010/main" val="171930117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1368152"/>
          </a:xfrm>
        </p:spPr>
        <p:txBody>
          <a:bodyPr>
            <a:normAutofit lnSpcReduction="10000"/>
          </a:bodyPr>
          <a:lstStyle/>
          <a:p>
            <a:r>
              <a:rPr lang="es-CO" sz="2800" dirty="0"/>
              <a:t>Por eso, la marca es el 6 6 6, y que se cuenta tres veces, es porque son tres los poderes que se oponen a El Padre y El Hijo y El Espíritu Santo: </a:t>
            </a:r>
          </a:p>
        </p:txBody>
      </p:sp>
      <p:sp>
        <p:nvSpPr>
          <p:cNvPr id="4" name="Rectángulo 3"/>
          <p:cNvSpPr/>
          <p:nvPr/>
        </p:nvSpPr>
        <p:spPr>
          <a:xfrm>
            <a:off x="755576" y="2129949"/>
            <a:ext cx="4608512" cy="2739211"/>
          </a:xfrm>
          <a:prstGeom prst="rect">
            <a:avLst/>
          </a:prstGeom>
        </p:spPr>
        <p:txBody>
          <a:bodyPr wrap="square">
            <a:spAutoFit/>
          </a:bodyPr>
          <a:lstStyle/>
          <a:p>
            <a:r>
              <a:rPr lang="es-CO" sz="2800" b="1" dirty="0"/>
              <a:t>1</a:t>
            </a:r>
            <a:r>
              <a:rPr lang="es-CO" sz="2400" dirty="0"/>
              <a:t>). El primero es </a:t>
            </a:r>
            <a:r>
              <a:rPr lang="es-CO" sz="2400" i="1" u="sng" dirty="0"/>
              <a:t>Satanás</a:t>
            </a:r>
            <a:r>
              <a:rPr lang="es-CO" sz="2400" dirty="0"/>
              <a:t> que desde el cielo se opuso al Padre, y luego a su obra en la tierra con Moisés y los Profetas, también con Jesús en su venida como niño esperaba devorarlo dice </a:t>
            </a:r>
            <a:r>
              <a:rPr lang="es-CO" sz="2400" dirty="0">
                <a:solidFill>
                  <a:srgbClr val="FF0000"/>
                </a:solidFill>
              </a:rPr>
              <a:t>Apocalipsis 12:4. </a:t>
            </a:r>
          </a:p>
        </p:txBody>
      </p:sp>
      <p:pic>
        <p:nvPicPr>
          <p:cNvPr id="5" name="Imagen 4"/>
          <p:cNvPicPr>
            <a:picLocks noChangeAspect="1"/>
          </p:cNvPicPr>
          <p:nvPr/>
        </p:nvPicPr>
        <p:blipFill>
          <a:blip r:embed="rId2"/>
          <a:stretch>
            <a:fillRect/>
          </a:stretch>
        </p:blipFill>
        <p:spPr>
          <a:xfrm>
            <a:off x="5508104" y="2204864"/>
            <a:ext cx="3178696" cy="2520280"/>
          </a:xfrm>
          <a:prstGeom prst="rect">
            <a:avLst/>
          </a:prstGeom>
        </p:spPr>
      </p:pic>
      <p:sp>
        <p:nvSpPr>
          <p:cNvPr id="6" name="Rectángulo 5"/>
          <p:cNvSpPr/>
          <p:nvPr/>
        </p:nvSpPr>
        <p:spPr>
          <a:xfrm>
            <a:off x="539552" y="4869160"/>
            <a:ext cx="8147248" cy="1569660"/>
          </a:xfrm>
          <a:prstGeom prst="rect">
            <a:avLst/>
          </a:prstGeom>
        </p:spPr>
        <p:txBody>
          <a:bodyPr wrap="square">
            <a:spAutoFit/>
          </a:bodyPr>
          <a:lstStyle/>
          <a:p>
            <a:r>
              <a:rPr lang="es-CO" sz="2400" dirty="0"/>
              <a:t>“</a:t>
            </a:r>
            <a:r>
              <a:rPr lang="es-CO" sz="2400" b="1" i="1" dirty="0"/>
              <a:t>Su cola arrastró la tercera parte de las estrellas del cielo y las arrojó sobre la tierra. Y el dragón se paró frente a la mujer que estaba para dar a luz, a fin de devorar a su hijo tan pronto como naciera</a:t>
            </a:r>
            <a:r>
              <a:rPr lang="es-CO" sz="2400" dirty="0"/>
              <a:t>”. Pero fue derrotado. </a:t>
            </a:r>
          </a:p>
        </p:txBody>
      </p:sp>
    </p:spTree>
    <p:extLst>
      <p:ext uri="{BB962C8B-B14F-4D97-AF65-F5344CB8AC3E}">
        <p14:creationId xmlns:p14="http://schemas.microsoft.com/office/powerpoint/2010/main" val="3602180271"/>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67544" y="332656"/>
            <a:ext cx="4680520" cy="3177460"/>
          </a:xfrm>
        </p:spPr>
        <p:txBody>
          <a:bodyPr>
            <a:normAutofit/>
          </a:bodyPr>
          <a:lstStyle/>
          <a:p>
            <a:r>
              <a:rPr lang="es-CO" sz="3600" b="1" dirty="0"/>
              <a:t>2</a:t>
            </a:r>
            <a:r>
              <a:rPr lang="es-CO" dirty="0"/>
              <a:t>). El segundo poder es el que ampliamente se opone a la obra del Hijo con Su Iglesia establecida en la tierra por los santos apóstoles. </a:t>
            </a:r>
          </a:p>
        </p:txBody>
      </p:sp>
      <p:sp>
        <p:nvSpPr>
          <p:cNvPr id="4" name="Rectángulo 3"/>
          <p:cNvSpPr/>
          <p:nvPr/>
        </p:nvSpPr>
        <p:spPr>
          <a:xfrm>
            <a:off x="971600" y="4077072"/>
            <a:ext cx="7272808" cy="2062103"/>
          </a:xfrm>
          <a:prstGeom prst="rect">
            <a:avLst/>
          </a:prstGeom>
        </p:spPr>
        <p:txBody>
          <a:bodyPr wrap="square">
            <a:spAutoFit/>
          </a:bodyPr>
          <a:lstStyle/>
          <a:p>
            <a:r>
              <a:rPr lang="es-CO" sz="3200" dirty="0"/>
              <a:t>Es la cuarta bestia de Daniel 7 y Apocalipsis 13 se opone al Hijo y a los cristianos que guardan los Mandamientos de Dios, hasta la 2VC. </a:t>
            </a:r>
          </a:p>
        </p:txBody>
      </p:sp>
      <p:pic>
        <p:nvPicPr>
          <p:cNvPr id="6" name="Imagen 5"/>
          <p:cNvPicPr>
            <a:picLocks noChangeAspect="1"/>
          </p:cNvPicPr>
          <p:nvPr/>
        </p:nvPicPr>
        <p:blipFill>
          <a:blip r:embed="rId2"/>
          <a:stretch>
            <a:fillRect/>
          </a:stretch>
        </p:blipFill>
        <p:spPr>
          <a:xfrm>
            <a:off x="5148064" y="188640"/>
            <a:ext cx="3810000" cy="3321476"/>
          </a:xfrm>
          <a:prstGeom prst="rect">
            <a:avLst/>
          </a:prstGeom>
        </p:spPr>
      </p:pic>
    </p:spTree>
    <p:extLst>
      <p:ext uri="{BB962C8B-B14F-4D97-AF65-F5344CB8AC3E}">
        <p14:creationId xmlns:p14="http://schemas.microsoft.com/office/powerpoint/2010/main" val="3064985350"/>
      </p:ext>
    </p:extLst>
  </p:cSld>
  <p:clrMapOvr>
    <a:masterClrMapping/>
  </p:clrMapOvr>
  <p:transition spd="slow">
    <p:wheel spokes="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79512" y="834971"/>
            <a:ext cx="8712968" cy="4682261"/>
          </a:xfrm>
          <a:prstGeom prst="rect">
            <a:avLst/>
          </a:prstGeom>
        </p:spPr>
      </p:pic>
      <p:sp>
        <p:nvSpPr>
          <p:cNvPr id="5" name="Rectángulo 4"/>
          <p:cNvSpPr/>
          <p:nvPr/>
        </p:nvSpPr>
        <p:spPr>
          <a:xfrm>
            <a:off x="523947" y="5304424"/>
            <a:ext cx="8352928" cy="1569660"/>
          </a:xfrm>
          <a:prstGeom prst="rect">
            <a:avLst/>
          </a:prstGeom>
        </p:spPr>
        <p:txBody>
          <a:bodyPr wrap="square">
            <a:spAutoFit/>
          </a:bodyPr>
          <a:lstStyle/>
          <a:p>
            <a:pPr algn="ctr"/>
            <a:r>
              <a:rPr lang="es-CO" sz="2400" b="1" dirty="0"/>
              <a:t>He aquí diez razones, además porque La iglesia Católica reconoce explícitamente haber cambiado el sábado por el domingo:</a:t>
            </a:r>
            <a:r>
              <a:rPr lang="en-US" sz="2400" b="1" dirty="0"/>
              <a:t> (Ver "Rev. Stephan Keenan, A Doctrinal Catechism, página 174.  Tema N° 42. </a:t>
            </a:r>
            <a:endParaRPr lang="es-CO" sz="2400" b="1" dirty="0"/>
          </a:p>
        </p:txBody>
      </p:sp>
      <p:sp>
        <p:nvSpPr>
          <p:cNvPr id="6" name="Rectángulo 5"/>
          <p:cNvSpPr/>
          <p:nvPr/>
        </p:nvSpPr>
        <p:spPr>
          <a:xfrm>
            <a:off x="318326" y="188640"/>
            <a:ext cx="8352928" cy="646331"/>
          </a:xfrm>
          <a:prstGeom prst="rect">
            <a:avLst/>
          </a:prstGeom>
        </p:spPr>
        <p:txBody>
          <a:bodyPr wrap="square">
            <a:spAutoFit/>
          </a:bodyPr>
          <a:lstStyle/>
          <a:p>
            <a:pPr algn="ctr"/>
            <a:r>
              <a:rPr lang="es-CO" sz="3600" b="1" dirty="0"/>
              <a:t>¿Como se puede identificar este poder?</a:t>
            </a:r>
          </a:p>
        </p:txBody>
      </p:sp>
    </p:spTree>
    <p:extLst>
      <p:ext uri="{BB962C8B-B14F-4D97-AF65-F5344CB8AC3E}">
        <p14:creationId xmlns:p14="http://schemas.microsoft.com/office/powerpoint/2010/main" val="7980514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4627564" y="2132856"/>
            <a:ext cx="4176464" cy="4002360"/>
          </a:xfrm>
          <a:prstGeom prst="rect">
            <a:avLst/>
          </a:prstGeom>
          <a:scene3d>
            <a:camera prst="orthographicFront"/>
            <a:lightRig rig="threePt" dir="t"/>
          </a:scene3d>
          <a:sp3d>
            <a:bevelT w="165100" prst="coolSlant"/>
          </a:sp3d>
        </p:spPr>
      </p:pic>
      <p:pic>
        <p:nvPicPr>
          <p:cNvPr id="3" name="Imagen 2"/>
          <p:cNvPicPr>
            <a:picLocks noChangeAspect="1"/>
          </p:cNvPicPr>
          <p:nvPr/>
        </p:nvPicPr>
        <p:blipFill>
          <a:blip r:embed="rId3"/>
          <a:stretch>
            <a:fillRect/>
          </a:stretch>
        </p:blipFill>
        <p:spPr>
          <a:xfrm>
            <a:off x="440904" y="2132856"/>
            <a:ext cx="3816424" cy="4002360"/>
          </a:xfrm>
          <a:prstGeom prst="rect">
            <a:avLst/>
          </a:prstGeom>
          <a:scene3d>
            <a:camera prst="orthographicFront"/>
            <a:lightRig rig="threePt" dir="t"/>
          </a:scene3d>
          <a:sp3d>
            <a:bevelT w="165100" prst="coolSlant"/>
          </a:sp3d>
        </p:spPr>
      </p:pic>
      <p:sp>
        <p:nvSpPr>
          <p:cNvPr id="4" name="Rectángulo 3"/>
          <p:cNvSpPr/>
          <p:nvPr/>
        </p:nvSpPr>
        <p:spPr>
          <a:xfrm>
            <a:off x="755576" y="404664"/>
            <a:ext cx="7776864" cy="1323439"/>
          </a:xfrm>
          <a:prstGeom prst="rect">
            <a:avLst/>
          </a:prstGeom>
        </p:spPr>
        <p:txBody>
          <a:bodyPr wrap="square">
            <a:spAutoFit/>
          </a:bodyPr>
          <a:lstStyle/>
          <a:p>
            <a:pPr algn="ctr"/>
            <a:r>
              <a:rPr lang="es-CO" sz="4000" dirty="0"/>
              <a:t>Pensará cambiar los tiempos y la ley </a:t>
            </a:r>
            <a:r>
              <a:rPr lang="es-CO" sz="4000" dirty="0">
                <a:solidFill>
                  <a:srgbClr val="FF0000"/>
                </a:solidFill>
              </a:rPr>
              <a:t>(Dan.7:25).</a:t>
            </a:r>
          </a:p>
        </p:txBody>
      </p:sp>
    </p:spTree>
    <p:extLst>
      <p:ext uri="{BB962C8B-B14F-4D97-AF65-F5344CB8AC3E}">
        <p14:creationId xmlns:p14="http://schemas.microsoft.com/office/powerpoint/2010/main" val="16426268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3"/>
            <a:ext cx="5194920" cy="3456383"/>
          </a:xfrm>
        </p:spPr>
        <p:txBody>
          <a:bodyPr>
            <a:normAutofit fontScale="92500" lnSpcReduction="20000"/>
          </a:bodyPr>
          <a:lstStyle/>
          <a:p>
            <a:r>
              <a:rPr lang="es-CO" dirty="0"/>
              <a:t>3). El último poder es la segunda bestia que surge de la tierra en </a:t>
            </a:r>
            <a:r>
              <a:rPr lang="es-CO" dirty="0">
                <a:solidFill>
                  <a:srgbClr val="FF0000"/>
                </a:solidFill>
              </a:rPr>
              <a:t>Apocalipsis 13:11-18</a:t>
            </a:r>
            <a:r>
              <a:rPr lang="es-CO" dirty="0"/>
              <a:t>, esta es la que hace caer ahora fuego del cielo para contradecir al Elías del tiempo del fin prometido en </a:t>
            </a:r>
            <a:r>
              <a:rPr lang="es-CO" dirty="0">
                <a:solidFill>
                  <a:srgbClr val="FF0000"/>
                </a:solidFill>
              </a:rPr>
              <a:t>Malaquías 4:5-6; Mateo 17:11; Hechos 3:19-21. </a:t>
            </a:r>
          </a:p>
        </p:txBody>
      </p:sp>
      <p:sp>
        <p:nvSpPr>
          <p:cNvPr id="4" name="Rectángulo 3"/>
          <p:cNvSpPr/>
          <p:nvPr/>
        </p:nvSpPr>
        <p:spPr>
          <a:xfrm>
            <a:off x="457200" y="4146084"/>
            <a:ext cx="8427690" cy="2677656"/>
          </a:xfrm>
          <a:prstGeom prst="rect">
            <a:avLst/>
          </a:prstGeom>
        </p:spPr>
        <p:txBody>
          <a:bodyPr wrap="square">
            <a:spAutoFit/>
          </a:bodyPr>
          <a:lstStyle/>
          <a:p>
            <a:r>
              <a:rPr lang="es-CO" sz="2800" dirty="0"/>
              <a:t>Esta es la bestia que se opone a la obra final del Espíritu Santo. Los tres poderes de la rebelión están mencionados en </a:t>
            </a:r>
            <a:r>
              <a:rPr lang="es-CO" sz="2800" dirty="0">
                <a:solidFill>
                  <a:srgbClr val="FF0000"/>
                </a:solidFill>
              </a:rPr>
              <a:t>Apocalipsis 16:13-14</a:t>
            </a:r>
            <a:r>
              <a:rPr lang="es-CO" sz="2800" dirty="0"/>
              <a:t>. De cada uno de ellos salen tres espíritus inmundos, o sea que no son El Espíritu Santo y aparecen a manera de ranas, o sea, saltando uno detrás del otro. </a:t>
            </a:r>
          </a:p>
        </p:txBody>
      </p:sp>
      <p:pic>
        <p:nvPicPr>
          <p:cNvPr id="5" name="Imagen 4"/>
          <p:cNvPicPr>
            <a:picLocks noChangeAspect="1"/>
          </p:cNvPicPr>
          <p:nvPr/>
        </p:nvPicPr>
        <p:blipFill>
          <a:blip r:embed="rId2"/>
          <a:stretch>
            <a:fillRect/>
          </a:stretch>
        </p:blipFill>
        <p:spPr>
          <a:xfrm>
            <a:off x="5868144" y="476672"/>
            <a:ext cx="3016746" cy="2952328"/>
          </a:xfrm>
          <a:prstGeom prst="rect">
            <a:avLst/>
          </a:prstGeom>
        </p:spPr>
      </p:pic>
    </p:spTree>
    <p:extLst>
      <p:ext uri="{BB962C8B-B14F-4D97-AF65-F5344CB8AC3E}">
        <p14:creationId xmlns:p14="http://schemas.microsoft.com/office/powerpoint/2010/main" val="226213856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a:normAutofit fontScale="90000"/>
          </a:bodyPr>
          <a:lstStyle/>
          <a:p>
            <a:r>
              <a:rPr lang="es-CO" dirty="0"/>
              <a:t>Observe la fachada de los dos edificios</a:t>
            </a:r>
          </a:p>
        </p:txBody>
      </p:sp>
      <p:sp>
        <p:nvSpPr>
          <p:cNvPr id="3" name="Marcador de contenido 2"/>
          <p:cNvSpPr>
            <a:spLocks noGrp="1"/>
          </p:cNvSpPr>
          <p:nvPr>
            <p:ph idx="1"/>
          </p:nvPr>
        </p:nvSpPr>
        <p:spPr>
          <a:xfrm>
            <a:off x="457200" y="5229200"/>
            <a:ext cx="3970783" cy="896963"/>
          </a:xfrm>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a:normAutofit fontScale="85000" lnSpcReduction="10000"/>
          </a:bodyPr>
          <a:lstStyle/>
          <a:p>
            <a:pPr marL="0" indent="0">
              <a:buNone/>
            </a:pPr>
            <a:r>
              <a:rPr lang="es-CO" b="1" dirty="0"/>
              <a:t>La casa blanca, Protestantismo apóstata.</a:t>
            </a:r>
          </a:p>
        </p:txBody>
      </p:sp>
      <p:pic>
        <p:nvPicPr>
          <p:cNvPr id="4" name="Imagen 3"/>
          <p:cNvPicPr>
            <a:picLocks noChangeAspect="1"/>
          </p:cNvPicPr>
          <p:nvPr/>
        </p:nvPicPr>
        <p:blipFill>
          <a:blip r:embed="rId2"/>
          <a:stretch>
            <a:fillRect/>
          </a:stretch>
        </p:blipFill>
        <p:spPr>
          <a:xfrm>
            <a:off x="467564" y="1670873"/>
            <a:ext cx="3960419" cy="3240360"/>
          </a:xfrm>
          <a:prstGeom prst="rect">
            <a:avLst/>
          </a:prstGeom>
        </p:spPr>
      </p:pic>
      <p:pic>
        <p:nvPicPr>
          <p:cNvPr id="5" name="Imagen 4"/>
          <p:cNvPicPr>
            <a:picLocks noChangeAspect="1"/>
          </p:cNvPicPr>
          <p:nvPr/>
        </p:nvPicPr>
        <p:blipFill>
          <a:blip r:embed="rId3"/>
          <a:stretch>
            <a:fillRect/>
          </a:stretch>
        </p:blipFill>
        <p:spPr>
          <a:xfrm>
            <a:off x="4572000" y="1700808"/>
            <a:ext cx="4114800" cy="3240360"/>
          </a:xfrm>
          <a:prstGeom prst="rect">
            <a:avLst/>
          </a:prstGeom>
        </p:spPr>
      </p:pic>
      <p:sp>
        <p:nvSpPr>
          <p:cNvPr id="6" name="Rectángulo 5"/>
          <p:cNvSpPr/>
          <p:nvPr/>
        </p:nvSpPr>
        <p:spPr>
          <a:xfrm>
            <a:off x="4596294" y="5224338"/>
            <a:ext cx="4090505" cy="954107"/>
          </a:xfrm>
          <a:prstGeom prst="rect">
            <a:avLst/>
          </a:prstGeom>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wrap="square">
            <a:spAutoFit/>
          </a:bodyPr>
          <a:lstStyle/>
          <a:p>
            <a:r>
              <a:rPr lang="es-CO" sz="2800" b="1" dirty="0"/>
              <a:t>El Vaticano, </a:t>
            </a:r>
          </a:p>
          <a:p>
            <a:r>
              <a:rPr lang="es-CO" sz="2800" b="1" dirty="0"/>
              <a:t>Iglesia Católica </a:t>
            </a:r>
          </a:p>
        </p:txBody>
      </p:sp>
    </p:spTree>
    <p:extLst>
      <p:ext uri="{BB962C8B-B14F-4D97-AF65-F5344CB8AC3E}">
        <p14:creationId xmlns:p14="http://schemas.microsoft.com/office/powerpoint/2010/main" val="19046379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O" b="1" i="1" dirty="0"/>
              <a:t>EL CATOLICISMO HABLA</a:t>
            </a:r>
          </a:p>
        </p:txBody>
      </p:sp>
      <p:sp>
        <p:nvSpPr>
          <p:cNvPr id="3" name="Marcador de contenido 2"/>
          <p:cNvSpPr>
            <a:spLocks noGrp="1"/>
          </p:cNvSpPr>
          <p:nvPr>
            <p:ph idx="1"/>
          </p:nvPr>
        </p:nvSpPr>
        <p:spPr>
          <a:xfrm>
            <a:off x="457200" y="1600200"/>
            <a:ext cx="8229600" cy="5069160"/>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r>
              <a:rPr lang="es-CO" dirty="0"/>
              <a:t>El Protestante, PROPONIENDO LA BIBLIA COMO SU ÚNICA GUÍA DE FE, no tiene razón para observar el DOMINGO</a:t>
            </a:r>
            <a:r>
              <a:rPr lang="es-CO" dirty="0">
                <a:solidFill>
                  <a:srgbClr val="FF0000"/>
                </a:solidFill>
              </a:rPr>
              <a:t>." "The Catholic Universe Bulletin, 14 de Agosto, 1942.</a:t>
            </a:r>
          </a:p>
          <a:p>
            <a:endParaRPr lang="es-CO" dirty="0"/>
          </a:p>
          <a:p>
            <a:r>
              <a:rPr lang="es-CO" dirty="0"/>
              <a:t>"</a:t>
            </a:r>
            <a:r>
              <a:rPr lang="es-CO" b="1" i="1" dirty="0"/>
              <a:t>El Domingo es una institución Católica y sus demandas a observarlo pueden ser defendidas únicamente en principios Católicos...</a:t>
            </a:r>
            <a:r>
              <a:rPr lang="es-CO" dirty="0"/>
              <a:t> Desde el principio hasta el fin de las Escrituras no hay un solo pasaje que autoriza el cambio del día de la adoración pública semanal del último día de la semana al primero." </a:t>
            </a:r>
            <a:r>
              <a:rPr lang="es-CO" dirty="0">
                <a:solidFill>
                  <a:srgbClr val="FF0000"/>
                </a:solidFill>
              </a:rPr>
              <a:t>– "Catholic Press," Sydney, Australia Agosto de 1900</a:t>
            </a:r>
          </a:p>
          <a:p>
            <a:endParaRPr lang="es-CO" dirty="0"/>
          </a:p>
          <a:p>
            <a:r>
              <a:rPr lang="es-CO" dirty="0"/>
              <a:t>"El Protestantismo, al descartar la autoridad de la Iglesia (Católica y Romana), no tiene buenas razones para su teoría referente al Domingo, y debe lógicamente de guardar el Sábado como día de descanso." – </a:t>
            </a:r>
            <a:r>
              <a:rPr lang="es-CO" dirty="0">
                <a:solidFill>
                  <a:srgbClr val="FF0000"/>
                </a:solidFill>
              </a:rPr>
              <a:t>John Gilmary Shea, en el "American Catholic Quarterly Review," Enero de 1883</a:t>
            </a:r>
            <a:br>
              <a:rPr lang="es-CO" dirty="0"/>
            </a:br>
            <a:endParaRPr lang="es-CO" dirty="0"/>
          </a:p>
        </p:txBody>
      </p:sp>
    </p:spTree>
    <p:extLst>
      <p:ext uri="{BB962C8B-B14F-4D97-AF65-F5344CB8AC3E}">
        <p14:creationId xmlns:p14="http://schemas.microsoft.com/office/powerpoint/2010/main" val="342251948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048672"/>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buNone/>
            </a:pPr>
            <a:r>
              <a:rPr lang="es-CO" dirty="0"/>
              <a:t>"Hacemos bien en recordarle a los Presbiterianos, Bautistas, Metodistas, y a todos los demás Cristianos, que la Biblia no los apoya en ningún lugar en su observancia del Domingo. </a:t>
            </a:r>
          </a:p>
          <a:p>
            <a:endParaRPr lang="es-CO" dirty="0"/>
          </a:p>
          <a:p>
            <a:r>
              <a:rPr lang="es-CO" b="1" i="1" dirty="0"/>
              <a:t>Nosotros observamos el Domingo en vez del Sábado por que la Iglesia Católica transfirió la solemnidad del Sábado para el Domingo</a:t>
            </a:r>
            <a:r>
              <a:rPr lang="es-CO" dirty="0"/>
              <a:t>." – Peter </a:t>
            </a:r>
            <a:r>
              <a:rPr lang="es-CO" dirty="0" err="1"/>
              <a:t>Geiermann</a:t>
            </a:r>
            <a:r>
              <a:rPr lang="es-CO" dirty="0"/>
              <a:t>, CSSR, "A Doctrinal </a:t>
            </a:r>
            <a:r>
              <a:rPr lang="es-CO" dirty="0" err="1"/>
              <a:t>Catechism</a:t>
            </a:r>
            <a:r>
              <a:rPr lang="es-CO" dirty="0"/>
              <a:t>", edición 1957, pág. 50</a:t>
            </a:r>
          </a:p>
          <a:p>
            <a:endParaRPr lang="es-CO" dirty="0"/>
          </a:p>
          <a:p>
            <a:r>
              <a:rPr lang="es-CO" dirty="0"/>
              <a:t>El Domingo es una institución de la Iglesia Católica Romana, y aquellos que observan ese día observan un mandamiento de la Iglesia Católica." </a:t>
            </a:r>
            <a:r>
              <a:rPr lang="es-CO" dirty="0">
                <a:solidFill>
                  <a:srgbClr val="FF0000"/>
                </a:solidFill>
              </a:rPr>
              <a:t>– </a:t>
            </a:r>
            <a:r>
              <a:rPr lang="es-CO" dirty="0" err="1">
                <a:solidFill>
                  <a:srgbClr val="FF0000"/>
                </a:solidFill>
              </a:rPr>
              <a:t>Priest</a:t>
            </a:r>
            <a:r>
              <a:rPr lang="es-CO" dirty="0">
                <a:solidFill>
                  <a:srgbClr val="FF0000"/>
                </a:solidFill>
              </a:rPr>
              <a:t> Brady, en un discurso, reportado en el "News", de Elizabeth, N. J., el l8 de Marzo. 1903</a:t>
            </a:r>
            <a:br>
              <a:rPr lang="es-CO" dirty="0"/>
            </a:br>
            <a:endParaRPr lang="es-CO" dirty="0"/>
          </a:p>
          <a:p>
            <a:endParaRPr lang="es-CO" dirty="0"/>
          </a:p>
        </p:txBody>
      </p:sp>
    </p:spTree>
    <p:extLst>
      <p:ext uri="{BB962C8B-B14F-4D97-AF65-F5344CB8AC3E}">
        <p14:creationId xmlns:p14="http://schemas.microsoft.com/office/powerpoint/2010/main" val="12243972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539552" y="188641"/>
            <a:ext cx="7992888" cy="5472608"/>
          </a:xfrm>
          <a:prstGeom prst="rect">
            <a:avLst/>
          </a:prstGeom>
        </p:spPr>
        <p:style>
          <a:lnRef idx="2">
            <a:schemeClr val="dk1"/>
          </a:lnRef>
          <a:fillRef idx="1">
            <a:schemeClr val="lt1"/>
          </a:fillRef>
          <a:effectRef idx="0">
            <a:schemeClr val="dk1"/>
          </a:effectRef>
          <a:fontRef idx="minor">
            <a:schemeClr val="dk1"/>
          </a:fontRef>
        </p:style>
      </p:pic>
      <p:sp>
        <p:nvSpPr>
          <p:cNvPr id="5" name="Rectángulo 4"/>
          <p:cNvSpPr/>
          <p:nvPr/>
        </p:nvSpPr>
        <p:spPr>
          <a:xfrm>
            <a:off x="539552" y="5805264"/>
            <a:ext cx="7992888" cy="1200329"/>
          </a:xfrm>
          <a:prstGeom prst="rect">
            <a:avLst/>
          </a:prstGeom>
        </p:spPr>
        <p:txBody>
          <a:bodyPr wrap="square">
            <a:spAutoFit/>
          </a:bodyPr>
          <a:lstStyle/>
          <a:p>
            <a:pPr algn="ctr"/>
            <a:r>
              <a:rPr lang="es-CO" sz="2400" b="1" dirty="0"/>
              <a:t>Por ello sabemos que el protestantismo que guarda el domingo,  forma parte de estos tres espíritus a manera de ranas.</a:t>
            </a:r>
          </a:p>
        </p:txBody>
      </p:sp>
    </p:spTree>
    <p:extLst>
      <p:ext uri="{BB962C8B-B14F-4D97-AF65-F5344CB8AC3E}">
        <p14:creationId xmlns:p14="http://schemas.microsoft.com/office/powerpoint/2010/main" val="3225291108"/>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400050" lvl="1" indent="0">
              <a:buNone/>
            </a:pPr>
            <a:r>
              <a:rPr lang="es-CO" sz="3000" b="1" dirty="0"/>
              <a:t>1)</a:t>
            </a:r>
            <a:r>
              <a:rPr lang="es-CO" dirty="0"/>
              <a:t>. El dragón de Apocalipsis 12 que se opuso a la obra del Padre, al enviar a Su Hijo para que salvara al hombre.</a:t>
            </a:r>
          </a:p>
          <a:p>
            <a:pPr marL="400050" lvl="1" indent="0">
              <a:buNone/>
            </a:pPr>
            <a:r>
              <a:rPr lang="es-CO" sz="3000" b="1" dirty="0"/>
              <a:t>2</a:t>
            </a:r>
            <a:r>
              <a:rPr lang="es-CO" dirty="0"/>
              <a:t>). Luego el dragón le da el poder a la bestia de Apocalipsis 13 que es Roma primero pagana y luego cristiana, papal. </a:t>
            </a:r>
          </a:p>
          <a:p>
            <a:pPr marL="400050" lvl="1" indent="0">
              <a:buNone/>
            </a:pPr>
            <a:r>
              <a:rPr lang="es-CO" sz="3000" b="1" dirty="0"/>
              <a:t>3</a:t>
            </a:r>
            <a:r>
              <a:rPr lang="es-CO" dirty="0"/>
              <a:t>). Y al final salta la bestia que surge de la tierra con cuernos como de cordero, </a:t>
            </a:r>
            <a:r>
              <a:rPr lang="es-CO" b="1" dirty="0"/>
              <a:t>pero que habla como dragón. </a:t>
            </a:r>
            <a:r>
              <a:rPr lang="es-CO" dirty="0"/>
              <a:t>O sea, es un falso profeta, vestida de la autoridad de Cristo, pero mezclándola con doctrinas de demonios. </a:t>
            </a:r>
            <a:r>
              <a:rPr lang="es-CO" dirty="0">
                <a:solidFill>
                  <a:srgbClr val="FF0000"/>
                </a:solidFill>
              </a:rPr>
              <a:t>(Mateo 7:15). </a:t>
            </a:r>
            <a:r>
              <a:rPr lang="es-CO" dirty="0"/>
              <a:t>Finge ser una cosa, pero realmente es otra cosa.</a:t>
            </a:r>
          </a:p>
          <a:p>
            <a:pPr marL="0" indent="0">
              <a:buNone/>
            </a:pPr>
            <a:r>
              <a:rPr lang="es-CO" dirty="0"/>
              <a:t>Estos tres poderes opositores al reino de Dios se basan en el humanismo. Por eso Apocalipsis 12 ya no dice que Herodes quiso matar al niño Jesús, sino que revela que el diablo se apoya en la </a:t>
            </a:r>
            <a:r>
              <a:rPr lang="es-CO" dirty="0">
                <a:solidFill>
                  <a:srgbClr val="FF0000"/>
                </a:solidFill>
              </a:rPr>
              <a:t>exaltación del hombre sobre Dios para detener la obra de Dios. </a:t>
            </a:r>
          </a:p>
        </p:txBody>
      </p:sp>
    </p:spTree>
    <p:extLst>
      <p:ext uri="{BB962C8B-B14F-4D97-AF65-F5344CB8AC3E}">
        <p14:creationId xmlns:p14="http://schemas.microsoft.com/office/powerpoint/2010/main" val="2875279180"/>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p:spPr>
        <p:style>
          <a:lnRef idx="2">
            <a:schemeClr val="accent6"/>
          </a:lnRef>
          <a:fillRef idx="1">
            <a:schemeClr val="lt1"/>
          </a:fillRef>
          <a:effectRef idx="0">
            <a:schemeClr val="accent6"/>
          </a:effectRef>
          <a:fontRef idx="minor">
            <a:schemeClr val="dk1"/>
          </a:fontRef>
        </p:style>
        <p:txBody>
          <a:bodyPr>
            <a:normAutofit fontScale="92500" lnSpcReduction="10000"/>
          </a:bodyPr>
          <a:lstStyle/>
          <a:p>
            <a:r>
              <a:rPr lang="es-CO" dirty="0"/>
              <a:t>Por eso el cuerno pequeño de </a:t>
            </a:r>
            <a:r>
              <a:rPr lang="es-CO" dirty="0">
                <a:solidFill>
                  <a:srgbClr val="FF0000"/>
                </a:solidFill>
              </a:rPr>
              <a:t>Daniel 7:8</a:t>
            </a:r>
            <a:r>
              <a:rPr lang="es-CO" dirty="0"/>
              <a:t>, “</a:t>
            </a:r>
            <a:r>
              <a:rPr lang="es-CO" b="1" i="1" dirty="0"/>
              <a:t>tiene ojos como de hombre</a:t>
            </a:r>
            <a:r>
              <a:rPr lang="es-CO" dirty="0"/>
              <a:t>, </a:t>
            </a:r>
            <a:r>
              <a:rPr lang="es-CO" b="1" i="1" dirty="0"/>
              <a:t>y una boca que hablaba con arrogancia</a:t>
            </a:r>
            <a:r>
              <a:rPr lang="es-CO" dirty="0"/>
              <a:t>”, porque se iguala a Dios, hasta el punto de cambiar su Santa Ley.</a:t>
            </a:r>
          </a:p>
          <a:p>
            <a:pPr lvl="1"/>
            <a:r>
              <a:rPr lang="es-CO" dirty="0"/>
              <a:t>Por eso Pablo lo mencionaba para el futuro suyo, llamándolo también "</a:t>
            </a:r>
            <a:r>
              <a:rPr lang="es-CO" b="1" i="1" dirty="0"/>
              <a:t>el hombre de pecado</a:t>
            </a:r>
            <a:r>
              <a:rPr lang="es-CO" dirty="0"/>
              <a:t>" y luego le tituló igual que a Judas, "</a:t>
            </a:r>
            <a:r>
              <a:rPr lang="es-CO" b="1" i="1" dirty="0"/>
              <a:t>el hijo de perdición</a:t>
            </a:r>
            <a:r>
              <a:rPr lang="es-CO" dirty="0"/>
              <a:t>" porque Pablo sabía que no sería una persona secular, sino que surgiría del mismo ministerio apostólico igual que Judas. </a:t>
            </a:r>
            <a:r>
              <a:rPr lang="es-CO" dirty="0">
                <a:solidFill>
                  <a:srgbClr val="FF0000"/>
                </a:solidFill>
              </a:rPr>
              <a:t>(Ver Juan 17:12; 2 Tesalonicenses, capítulo 2, versos 3-12.) </a:t>
            </a:r>
          </a:p>
          <a:p>
            <a:r>
              <a:rPr lang="es-CO" dirty="0"/>
              <a:t>Los tres poderes destierran al Dios del Séptimo Día, apoyándose solo hasta el sexto día de la creación y </a:t>
            </a:r>
            <a:r>
              <a:rPr lang="es-CO" u="sng" dirty="0"/>
              <a:t>poniendo al hombre sobre la autoridad divina. </a:t>
            </a:r>
          </a:p>
        </p:txBody>
      </p:sp>
    </p:spTree>
    <p:extLst>
      <p:ext uri="{BB962C8B-B14F-4D97-AF65-F5344CB8AC3E}">
        <p14:creationId xmlns:p14="http://schemas.microsoft.com/office/powerpoint/2010/main" val="12035089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r>
              <a:rPr lang="es-CO" dirty="0"/>
              <a:t>La Iglesia Católica dice: "</a:t>
            </a:r>
            <a:r>
              <a:rPr lang="es-CO" b="1" i="1" dirty="0"/>
              <a:t>nosotros tenemos en ésta tierra el lugar de Dios todopoderoso</a:t>
            </a:r>
            <a:r>
              <a:rPr lang="es-CO" dirty="0"/>
              <a:t>." – </a:t>
            </a:r>
            <a:r>
              <a:rPr lang="es-CO" dirty="0">
                <a:solidFill>
                  <a:srgbClr val="FF0000"/>
                </a:solidFill>
              </a:rPr>
              <a:t>Papa Leo </a:t>
            </a:r>
            <a:r>
              <a:rPr lang="es-CO" dirty="0" err="1">
                <a:solidFill>
                  <a:srgbClr val="FF0000"/>
                </a:solidFill>
              </a:rPr>
              <a:t>Xlll</a:t>
            </a:r>
            <a:r>
              <a:rPr lang="es-CO" dirty="0">
                <a:solidFill>
                  <a:srgbClr val="FF0000"/>
                </a:solidFill>
              </a:rPr>
              <a:t>, en una Carta Encíclica, fechada 20 de Junio, 1894.</a:t>
            </a:r>
          </a:p>
          <a:p>
            <a:r>
              <a:rPr lang="es-CO" dirty="0"/>
              <a:t>"</a:t>
            </a:r>
            <a:r>
              <a:rPr lang="es-CO" b="1" i="1" dirty="0"/>
              <a:t>el papa no es solamente el representante de Jesucristo, sino que él es el propio Jesucristo, escondido bajo un velo de carne</a:t>
            </a:r>
            <a:r>
              <a:rPr lang="es-CO" dirty="0"/>
              <a:t>." – </a:t>
            </a:r>
            <a:r>
              <a:rPr lang="es-CO" dirty="0">
                <a:solidFill>
                  <a:srgbClr val="FF0000"/>
                </a:solidFill>
              </a:rPr>
              <a:t>"The Catholic </a:t>
            </a:r>
            <a:r>
              <a:rPr lang="es-CO" dirty="0" err="1">
                <a:solidFill>
                  <a:srgbClr val="FF0000"/>
                </a:solidFill>
              </a:rPr>
              <a:t>National</a:t>
            </a:r>
            <a:r>
              <a:rPr lang="es-CO" dirty="0">
                <a:solidFill>
                  <a:srgbClr val="FF0000"/>
                </a:solidFill>
              </a:rPr>
              <a:t>", Julio de 1895</a:t>
            </a:r>
          </a:p>
          <a:p>
            <a:pPr marL="0" indent="0">
              <a:buNone/>
            </a:pPr>
            <a:endParaRPr lang="es-CO" b="1" dirty="0">
              <a:solidFill>
                <a:srgbClr val="FF0000"/>
              </a:solidFill>
            </a:endParaRPr>
          </a:p>
          <a:p>
            <a:pPr marL="0" indent="0">
              <a:buNone/>
            </a:pPr>
            <a:r>
              <a:rPr lang="es-CO" b="1" dirty="0">
                <a:solidFill>
                  <a:srgbClr val="FF0000"/>
                </a:solidFill>
              </a:rPr>
              <a:t>Daniel 7:25</a:t>
            </a:r>
            <a:r>
              <a:rPr lang="es-CO" dirty="0"/>
              <a:t>. “</a:t>
            </a:r>
            <a:r>
              <a:rPr lang="es-CO" b="1" i="1" dirty="0"/>
              <a:t>Hablará palabras contra el Altísimo</a:t>
            </a:r>
            <a:r>
              <a:rPr lang="es-CO" dirty="0"/>
              <a:t>”. Se esperaría que esta iglesia estuviera “al lado”, pero resulta que esta “CONTRA”, se ha puesto en “LUGAR DE”, al oponerse al Altísimo.</a:t>
            </a:r>
          </a:p>
          <a:p>
            <a:endParaRPr lang="es-CO" dirty="0"/>
          </a:p>
          <a:p>
            <a:pPr marL="0" indent="0">
              <a:buNone/>
            </a:pPr>
            <a:r>
              <a:rPr lang="es-CO" sz="3600" b="1" dirty="0">
                <a:solidFill>
                  <a:srgbClr val="FF0000"/>
                </a:solidFill>
              </a:rPr>
              <a:t>2 Tesalonisenses2:3,4</a:t>
            </a:r>
            <a:r>
              <a:rPr lang="es-CO" dirty="0"/>
              <a:t>. “</a:t>
            </a:r>
            <a:r>
              <a:rPr lang="es-CO" b="1" i="1" dirty="0"/>
              <a:t>Nadie os engañe en ninguna manera; porque no vendrá </a:t>
            </a:r>
            <a:r>
              <a:rPr lang="es-CO" dirty="0"/>
              <a:t>(Cristo), </a:t>
            </a:r>
            <a:r>
              <a:rPr lang="es-CO" b="1" i="1" dirty="0"/>
              <a:t>sin que antes venga la apostasía, y se manifieste el hombre de pecado, el hijo de perdición, </a:t>
            </a:r>
            <a:r>
              <a:rPr lang="es-CO" dirty="0"/>
              <a:t>4 </a:t>
            </a:r>
            <a:r>
              <a:rPr lang="es-CO" b="1" i="1" u="sng" dirty="0"/>
              <a:t>el cual se opone y se levanta contra todo lo que se llama Dios o es objeto de culto; tanto que se sienta en el templo de dios como dios, haciéndose pasar por Dios.</a:t>
            </a:r>
            <a:br>
              <a:rPr lang="es-CO" b="1" i="1" u="sng" dirty="0"/>
            </a:br>
            <a:endParaRPr lang="es-CO" b="1" i="1" u="sng" dirty="0"/>
          </a:p>
          <a:p>
            <a:endParaRPr lang="es-CO" dirty="0"/>
          </a:p>
        </p:txBody>
      </p:sp>
    </p:spTree>
    <p:extLst>
      <p:ext uri="{BB962C8B-B14F-4D97-AF65-F5344CB8AC3E}">
        <p14:creationId xmlns:p14="http://schemas.microsoft.com/office/powerpoint/2010/main" val="36688062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wipe(down)">
                                      <p:cBhvr>
                                        <p:cTn id="1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0"/>
            <a:ext cx="8229600" cy="6858000"/>
          </a:xfrm>
        </p:spPr>
        <p:style>
          <a:lnRef idx="1">
            <a:schemeClr val="dk1"/>
          </a:lnRef>
          <a:fillRef idx="2">
            <a:schemeClr val="dk1"/>
          </a:fillRef>
          <a:effectRef idx="1">
            <a:schemeClr val="dk1"/>
          </a:effectRef>
          <a:fontRef idx="minor">
            <a:schemeClr val="dk1"/>
          </a:fontRef>
        </p:style>
        <p:txBody>
          <a:bodyPr>
            <a:normAutofit fontScale="85000" lnSpcReduction="20000"/>
          </a:bodyPr>
          <a:lstStyle/>
          <a:p>
            <a:pPr lvl="1"/>
            <a:r>
              <a:rPr lang="es-CO" dirty="0"/>
              <a:t>El domingo se originó en Roma, por el poder del emperador Constantino, quien le llamó primero el día del sol (Solís Diez) y luego por el Papa quien le llamó (Dominicvs Diez). </a:t>
            </a:r>
          </a:p>
          <a:p>
            <a:r>
              <a:rPr lang="es-CO" dirty="0"/>
              <a:t>El hombre no puede santificar nada por sí solo, sin la autoridad de Cristo, </a:t>
            </a:r>
            <a:r>
              <a:rPr lang="es-CO" dirty="0">
                <a:solidFill>
                  <a:srgbClr val="FF0000"/>
                </a:solidFill>
              </a:rPr>
              <a:t>(Ver Mat.5:17-20),</a:t>
            </a:r>
            <a:r>
              <a:rPr lang="es-CO" dirty="0"/>
              <a:t> si lo hacen es apoyados en su propia y sola autoridad terrenal. Por eso es que ahora tenemos dos días en la semana para reposar. El sábado ordenado por Dios en Su Santa Palabra, y el domingo ordenado por el hombre.</a:t>
            </a:r>
          </a:p>
          <a:p>
            <a:pPr lvl="1"/>
            <a:r>
              <a:rPr lang="es-CO" dirty="0"/>
              <a:t>La pregunta es: </a:t>
            </a:r>
            <a:r>
              <a:rPr lang="es-CO" b="1" dirty="0"/>
              <a:t>¿Cuál de ellos prefiere usted reposar? </a:t>
            </a:r>
            <a:r>
              <a:rPr lang="es-CO" dirty="0"/>
              <a:t>Dios dice:  "</a:t>
            </a:r>
            <a:r>
              <a:rPr lang="es-CO" b="1" i="1" dirty="0"/>
              <a:t>Si me amáis, guardad mis mandamientos</a:t>
            </a:r>
            <a:r>
              <a:rPr lang="es-CO" dirty="0"/>
              <a:t>” </a:t>
            </a:r>
            <a:r>
              <a:rPr lang="es-CO" dirty="0">
                <a:solidFill>
                  <a:srgbClr val="FF0000"/>
                </a:solidFill>
              </a:rPr>
              <a:t>(Juan 14:15)</a:t>
            </a:r>
            <a:r>
              <a:rPr lang="es-CO" dirty="0"/>
              <a:t>. Y en otra parte, dice: “..</a:t>
            </a:r>
            <a:r>
              <a:rPr lang="es-CO" b="1" i="1" dirty="0"/>
              <a:t>en vano me honran, Enseñando como doctrinas, mandamientos de hombres</a:t>
            </a:r>
            <a:r>
              <a:rPr lang="es-CO" dirty="0">
                <a:solidFill>
                  <a:srgbClr val="FF0000"/>
                </a:solidFill>
              </a:rPr>
              <a:t>” (Mat.15:9)  </a:t>
            </a:r>
            <a:r>
              <a:rPr lang="es-CO" dirty="0"/>
              <a:t>y "</a:t>
            </a:r>
            <a:r>
              <a:rPr lang="es-CO" b="1" i="1" dirty="0"/>
              <a:t>No todo el que me dice: "¡Señor, Señor!", entrará en el reino de los cielos, sino el que hace la voluntad de mi Padre que está en los cielos”. </a:t>
            </a:r>
            <a:r>
              <a:rPr lang="es-CO" i="1" dirty="0">
                <a:solidFill>
                  <a:srgbClr val="FF0000"/>
                </a:solidFill>
              </a:rPr>
              <a:t>(Mat: </a:t>
            </a:r>
            <a:r>
              <a:rPr lang="es-CO" dirty="0">
                <a:solidFill>
                  <a:srgbClr val="FF0000"/>
                </a:solidFill>
              </a:rPr>
              <a:t>7:21).</a:t>
            </a:r>
          </a:p>
          <a:p>
            <a:pPr lvl="1"/>
            <a:r>
              <a:rPr lang="es-CO" dirty="0"/>
              <a:t>Yo le invito para hagamos la voluntad de Dios. Y obedezcamos su llamado: </a:t>
            </a:r>
            <a:r>
              <a:rPr lang="es-CO" b="1" i="1" dirty="0"/>
              <a:t>“Salid de ella, pueblo mío, para que no seáis participantes de sus pecados, y que no recibáis de sus plagas” </a:t>
            </a:r>
            <a:r>
              <a:rPr lang="es-CO" b="1" i="1" dirty="0">
                <a:solidFill>
                  <a:srgbClr val="FF0000"/>
                </a:solidFill>
              </a:rPr>
              <a:t>(Ap.18:4).</a:t>
            </a:r>
          </a:p>
          <a:p>
            <a:pPr lvl="1"/>
            <a:endParaRPr lang="es-CO" dirty="0">
              <a:solidFill>
                <a:srgbClr val="FF0000"/>
              </a:solidFill>
            </a:endParaRPr>
          </a:p>
          <a:p>
            <a:endParaRPr lang="es-CO" dirty="0"/>
          </a:p>
        </p:txBody>
      </p:sp>
    </p:spTree>
    <p:extLst>
      <p:ext uri="{BB962C8B-B14F-4D97-AF65-F5344CB8AC3E}">
        <p14:creationId xmlns:p14="http://schemas.microsoft.com/office/powerpoint/2010/main" val="24588704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2119</TotalTime>
  <Words>2670</Words>
  <Application>Microsoft Office PowerPoint</Application>
  <PresentationFormat>Presentación en pantalla (4:3)</PresentationFormat>
  <Paragraphs>88</Paragraphs>
  <Slides>24</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24</vt:i4>
      </vt:variant>
    </vt:vector>
  </HeadingPairs>
  <TitlesOfParts>
    <vt:vector size="28" baseType="lpstr">
      <vt:lpstr>Algerian</vt:lpstr>
      <vt:lpstr>Arial</vt:lpstr>
      <vt:lpstr>Calibri</vt:lpstr>
      <vt:lpstr>Tema de Office</vt:lpstr>
      <vt:lpstr>TRES ESPIRITUS A MANERA DE RANAS</vt:lpstr>
      <vt:lpstr>Comparemos Isaías 66:22-23 con Apocalipsis 22:1-2 y entenderemos mucho mejor la adoración verdadera y eterna en el día sábado.</vt:lpstr>
      <vt:lpstr>Quiere decir que, de mes en mes y de sábado en sábado iban por el fruto y las hojas del árbol de la vida.</vt:lpstr>
      <vt:lpstr> "Acuérdate del sábado para santificarlo. 9 Seis días trabajarás y harás toda tu obra, 10 pero el séptimo día es de reposo para Jehová, tu Dios; no hagas en él obra alguna, tú, ni tu hijo, ni tu hija, ni tu siervo, ni tu criada, ni tu bestia, ni el extranjero que está dentro de tus puertas”</vt:lpstr>
      <vt:lpstr>¿Qué sucede con la marca de la bestia?</vt:lpstr>
      <vt:lpstr>Presentación de PowerPoint</vt:lpstr>
      <vt:lpstr>Presentación de PowerPoint</vt:lpstr>
      <vt:lpstr>Presentación de PowerPoint</vt:lpstr>
      <vt:lpstr>Presentación de PowerPoint</vt:lpstr>
      <vt:lpstr>Esa incontable multitud de redimidos se reunirán cada mes y cada sábado en la santa ciudad para adorar al Creador del universo.</vt:lpstr>
      <vt:lpstr>Tres espíritus semejantes a ranas Trinidad satánica</vt:lpstr>
      <vt:lpstr>Presentación de PowerPoint</vt:lpstr>
      <vt:lpstr>Presentación de PowerPoint</vt:lpstr>
      <vt:lpstr>Presentación de PowerPoint</vt:lpstr>
      <vt:lpstr>Presentación de PowerPoint</vt:lpstr>
      <vt:lpstr>Presentación de PowerPoint</vt:lpstr>
      <vt:lpstr>Observe la fachada de los dos edificios</vt:lpstr>
      <vt:lpstr>EL CATOLICISMO HABLA</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TRES ESPIRITUS A MANERA DE RANAS</dc:title>
  <dc:creator>FAMILIA FIERRO CH</dc:creator>
  <cp:lastModifiedBy>Usuario</cp:lastModifiedBy>
  <cp:revision>102</cp:revision>
  <dcterms:created xsi:type="dcterms:W3CDTF">2014-01-21T08:36:36Z</dcterms:created>
  <dcterms:modified xsi:type="dcterms:W3CDTF">2017-02-15T14:09:52Z</dcterms:modified>
</cp:coreProperties>
</file>